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2" r:id="rId5"/>
    <p:sldId id="259" r:id="rId6"/>
    <p:sldId id="258" r:id="rId7"/>
    <p:sldId id="263" r:id="rId8"/>
    <p:sldId id="261"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5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9" name="Rechthoe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nl-NL"/>
              <a:t>Klik om de stijl te bewerken</a:t>
            </a:r>
            <a:endParaRPr kumimoji="0" lang="en-US"/>
          </a:p>
        </p:txBody>
      </p:sp>
      <p:sp>
        <p:nvSpPr>
          <p:cNvPr id="3" name="Ond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nl-NL"/>
              <a:t>Klik om het opmaakprofiel van de modelondertitel te bewerken</a:t>
            </a:r>
            <a:endParaRPr kumimoji="0" lang="en-US"/>
          </a:p>
        </p:txBody>
      </p:sp>
      <p:sp>
        <p:nvSpPr>
          <p:cNvPr id="4" name="Tijdelijke aanduiding voor datum 3"/>
          <p:cNvSpPr>
            <a:spLocks noGrp="1"/>
          </p:cNvSpPr>
          <p:nvPr>
            <p:ph type="dt" sz="half" idx="10"/>
          </p:nvPr>
        </p:nvSpPr>
        <p:spPr/>
        <p:txBody>
          <a:bodyPr/>
          <a:lstStyle/>
          <a:p>
            <a:fld id="{E165BDB4-87BC-4A03-AD5F-269C681E53DB}" type="datetimeFigureOut">
              <a:rPr lang="nl-NL" smtClean="0"/>
              <a:pPr/>
              <a:t>6-10-2019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751218-5E99-4D82-9C37-8ADFFD8D849F}" type="slidenum">
              <a:rPr lang="nl-NL" smtClean="0"/>
              <a:pPr/>
              <a:t>‹nr.›</a:t>
            </a:fld>
            <a:endParaRPr lang="nl-NL"/>
          </a:p>
        </p:txBody>
      </p:sp>
      <p:sp>
        <p:nvSpPr>
          <p:cNvPr id="10" name="Rechthoe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E165BDB4-87BC-4A03-AD5F-269C681E53DB}" type="datetimeFigureOut">
              <a:rPr lang="nl-NL" smtClean="0"/>
              <a:pPr/>
              <a:t>6-10-2019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751218-5E99-4D82-9C37-8ADFFD8D849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hthoe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hoe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e titel 1"/>
          <p:cNvSpPr>
            <a:spLocks noGrp="1"/>
          </p:cNvSpPr>
          <p:nvPr>
            <p:ph type="title" orient="vert"/>
          </p:nvPr>
        </p:nvSpPr>
        <p:spPr>
          <a:xfrm>
            <a:off x="6781800" y="274640"/>
            <a:ext cx="19050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304800"/>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E165BDB4-87BC-4A03-AD5F-269C681E53DB}" type="datetimeFigureOut">
              <a:rPr lang="nl-NL" smtClean="0"/>
              <a:pPr/>
              <a:t>6-10-2019</a:t>
            </a:fld>
            <a:endParaRPr lang="nl-NL"/>
          </a:p>
        </p:txBody>
      </p:sp>
      <p:sp>
        <p:nvSpPr>
          <p:cNvPr id="5" name="Tijdelijke aanduiding voor voettekst 4"/>
          <p:cNvSpPr>
            <a:spLocks noGrp="1"/>
          </p:cNvSpPr>
          <p:nvPr>
            <p:ph type="ftr" sz="quarter" idx="11"/>
          </p:nvPr>
        </p:nvSpPr>
        <p:spPr>
          <a:xfrm>
            <a:off x="2640597" y="6377459"/>
            <a:ext cx="3836404" cy="365125"/>
          </a:xfrm>
        </p:spPr>
        <p:txBody>
          <a:bodyPr/>
          <a:lstStyle/>
          <a:p>
            <a:endParaRPr lang="nl-NL"/>
          </a:p>
        </p:txBody>
      </p:sp>
      <p:sp>
        <p:nvSpPr>
          <p:cNvPr id="6" name="Tijdelijke aanduiding voor dianummer 5"/>
          <p:cNvSpPr>
            <a:spLocks noGrp="1"/>
          </p:cNvSpPr>
          <p:nvPr>
            <p:ph type="sldNum" sz="quarter" idx="12"/>
          </p:nvPr>
        </p:nvSpPr>
        <p:spPr/>
        <p:txBody>
          <a:bodyPr/>
          <a:lstStyle/>
          <a:p>
            <a:fld id="{DB751218-5E99-4D82-9C37-8ADFFD8D849F}"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E165BDB4-87BC-4A03-AD5F-269C681E53DB}" type="datetimeFigureOut">
              <a:rPr lang="nl-NL" smtClean="0"/>
              <a:pPr/>
              <a:t>6-10-2019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751218-5E99-4D82-9C37-8ADFFD8D849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9" name="Rechthoe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E165BDB4-87BC-4A03-AD5F-269C681E53DB}" type="datetimeFigureOut">
              <a:rPr lang="nl-NL" smtClean="0"/>
              <a:pPr/>
              <a:t>6-10-2019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751218-5E99-4D82-9C37-8ADFFD8D849F}"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E165BDB4-87BC-4A03-AD5F-269C681E53DB}" type="datetimeFigureOut">
              <a:rPr lang="nl-NL" smtClean="0"/>
              <a:pPr/>
              <a:t>6-10-2019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B751218-5E99-4D82-9C37-8ADFFD8D849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a:t>Klik om de modelstijlen te bewerken</a:t>
            </a:r>
          </a:p>
        </p:txBody>
      </p:sp>
      <p:sp>
        <p:nvSpPr>
          <p:cNvPr id="4" name="Tijdelijke aanduiding voor inhoud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teks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a:t>Klik om de modelstijlen te bewerken</a:t>
            </a:r>
          </a:p>
        </p:txBody>
      </p:sp>
      <p:sp>
        <p:nvSpPr>
          <p:cNvPr id="6" name="Tijdelijke aanduiding voor inhoud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E165BDB4-87BC-4A03-AD5F-269C681E53DB}" type="datetimeFigureOut">
              <a:rPr lang="nl-NL" smtClean="0"/>
              <a:pPr/>
              <a:t>6-10-2019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B751218-5E99-4D82-9C37-8ADFFD8D849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E165BDB4-87BC-4A03-AD5F-269C681E53DB}" type="datetimeFigureOut">
              <a:rPr lang="nl-NL" smtClean="0"/>
              <a:pPr/>
              <a:t>6-10-2019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B751218-5E99-4D82-9C37-8ADFFD8D849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165BDB4-87BC-4A03-AD5F-269C681E53DB}" type="datetimeFigureOut">
              <a:rPr lang="nl-NL" smtClean="0"/>
              <a:pPr/>
              <a:t>6-10-2019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B751218-5E99-4D82-9C37-8ADFFD8D849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nl-NL"/>
              <a:t>Klik om de stijl te bewerken</a:t>
            </a:r>
            <a:endParaRPr kumimoji="0" lang="en-US"/>
          </a:p>
        </p:txBody>
      </p:sp>
      <p:sp>
        <p:nvSpPr>
          <p:cNvPr id="3" name="Tijdelijke aanduiding voor inhoud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teks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E165BDB4-87BC-4A03-AD5F-269C681E53DB}" type="datetimeFigureOut">
              <a:rPr lang="nl-NL" smtClean="0"/>
              <a:pPr/>
              <a:t>6-10-2019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B751218-5E99-4D82-9C37-8ADFFD8D849F}" type="slidenum">
              <a:rPr lang="nl-NL" smtClean="0"/>
              <a:pPr/>
              <a:t>‹nr.›</a:t>
            </a:fld>
            <a:endParaRPr lang="nl-NL"/>
          </a:p>
        </p:txBody>
      </p:sp>
      <p:sp>
        <p:nvSpPr>
          <p:cNvPr id="12" name="Rechthoe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hoe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nl-NL"/>
              <a:t>Klik om de stijl te bewerken</a:t>
            </a:r>
            <a:endParaRPr kumimoji="0" lang="en-US"/>
          </a:p>
        </p:txBody>
      </p:sp>
      <p:sp>
        <p:nvSpPr>
          <p:cNvPr id="3" name="Tijdelijke aanduiding voor afbeelding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a:xfrm>
            <a:off x="164592" y="1170432"/>
            <a:ext cx="2523744" cy="201168"/>
          </a:xfrm>
        </p:spPr>
        <p:txBody>
          <a:bodyPr/>
          <a:lstStyle/>
          <a:p>
            <a:fld id="{E165BDB4-87BC-4A03-AD5F-269C681E53DB}" type="datetimeFigureOut">
              <a:rPr lang="nl-NL" smtClean="0"/>
              <a:pPr/>
              <a:t>6-10-2019</a:t>
            </a:fld>
            <a:endParaRPr lang="nl-NL"/>
          </a:p>
        </p:txBody>
      </p:sp>
      <p:sp>
        <p:nvSpPr>
          <p:cNvPr id="11" name="Rechthoe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hoe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Tijdelijke aanduiding voor voettekst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nl-NL"/>
          </a:p>
        </p:txBody>
      </p:sp>
      <p:sp>
        <p:nvSpPr>
          <p:cNvPr id="7" name="Tijdelijke aanduiding voor dianummer 6"/>
          <p:cNvSpPr>
            <a:spLocks noGrp="1"/>
          </p:cNvSpPr>
          <p:nvPr>
            <p:ph type="sldNum" sz="quarter" idx="12"/>
          </p:nvPr>
        </p:nvSpPr>
        <p:spPr>
          <a:xfrm>
            <a:off x="8339328" y="1170432"/>
            <a:ext cx="733864" cy="201168"/>
          </a:xfrm>
        </p:spPr>
        <p:txBody>
          <a:bodyPr/>
          <a:lstStyle/>
          <a:p>
            <a:fld id="{DB751218-5E99-4D82-9C37-8ADFFD8D849F}"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hoe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hthoe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jdelijke aanduiding voor titel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4" name="Tijdelijke aanduiding voor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165BDB4-87BC-4A03-AD5F-269C681E53DB}" type="datetimeFigureOut">
              <a:rPr lang="nl-NL" smtClean="0"/>
              <a:pPr/>
              <a:t>6-10-2019</a:t>
            </a:fld>
            <a:endParaRPr lang="nl-NL"/>
          </a:p>
        </p:txBody>
      </p:sp>
      <p:sp>
        <p:nvSpPr>
          <p:cNvPr id="5" name="Tijdelijke aanduiding voor voettekst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nl-NL"/>
          </a:p>
        </p:txBody>
      </p:sp>
      <p:sp>
        <p:nvSpPr>
          <p:cNvPr id="6" name="Tijdelijke aanduiding voor dianumm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B751218-5E99-4D82-9C37-8ADFFD8D849F}"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nl.wikipedia.org/wiki/Kaliber" TargetMode="External"/><Relationship Id="rId3" Type="http://schemas.openxmlformats.org/officeDocument/2006/relationships/hyperlink" Target="http://nl.wikipedia.org/wiki/Liniaal" TargetMode="External"/><Relationship Id="rId7" Type="http://schemas.openxmlformats.org/officeDocument/2006/relationships/hyperlink" Target="http://nl.wikipedia.org/wiki/Voelermaat" TargetMode="External"/><Relationship Id="rId2" Type="http://schemas.openxmlformats.org/officeDocument/2006/relationships/hyperlink" Target="http://nl.wikipedia.org/wiki/Meetinstrument" TargetMode="External"/><Relationship Id="rId1" Type="http://schemas.openxmlformats.org/officeDocument/2006/relationships/slideLayout" Target="../slideLayouts/slideLayout2.xml"/><Relationship Id="rId6" Type="http://schemas.openxmlformats.org/officeDocument/2006/relationships/hyperlink" Target="http://nl.wikipedia.org/wiki/Micrometer_(instrument)" TargetMode="External"/><Relationship Id="rId5" Type="http://schemas.openxmlformats.org/officeDocument/2006/relationships/hyperlink" Target="http://intranet.grundel.nl/w/index.php?title=Meetklok&amp;action=edit" TargetMode="External"/><Relationship Id="rId4" Type="http://schemas.openxmlformats.org/officeDocument/2006/relationships/hyperlink" Target="http://nl.wikipedia.org/wiki/Nonius" TargetMode="Externa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commons.wikimedia.org/wiki/File:Vernier0.0-1.0.gif"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1.png"/><Relationship Id="rId4" Type="http://schemas.openxmlformats.org/officeDocument/2006/relationships/hyperlink" Target="http://commons.wikimedia.org/wiki/File:Vernier_1op20-13.p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youtu.be/qv_0oACoAIQ" TargetMode="External"/><Relationship Id="rId2" Type="http://schemas.openxmlformats.org/officeDocument/2006/relationships/hyperlink" Target="http://youtu.be/5jm5EnxC75I"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48" y="571480"/>
            <a:ext cx="7772400" cy="1470025"/>
          </a:xfrm>
        </p:spPr>
        <p:txBody>
          <a:bodyPr/>
          <a:lstStyle/>
          <a:p>
            <a:r>
              <a:rPr lang="nl-NL" dirty="0"/>
              <a:t>Aflezen Nonius ( Schuifmaat)</a:t>
            </a:r>
          </a:p>
        </p:txBody>
      </p:sp>
      <p:sp>
        <p:nvSpPr>
          <p:cNvPr id="3" name="Ondertitel 2"/>
          <p:cNvSpPr>
            <a:spLocks noGrp="1"/>
          </p:cNvSpPr>
          <p:nvPr>
            <p:ph type="subTitle" idx="1"/>
          </p:nvPr>
        </p:nvSpPr>
        <p:spPr>
          <a:xfrm>
            <a:off x="714348" y="6286520"/>
            <a:ext cx="4357718" cy="428046"/>
          </a:xfrm>
        </p:spPr>
        <p:txBody>
          <a:bodyPr/>
          <a:lstStyle/>
          <a:p>
            <a:r>
              <a:rPr lang="nl-NL" dirty="0"/>
              <a:t>De Schuifmaat, Ouderwets of Digitaal.</a:t>
            </a:r>
          </a:p>
        </p:txBody>
      </p:sp>
      <p:pic>
        <p:nvPicPr>
          <p:cNvPr id="5" name="img3_5" descr="img3_5"/>
          <p:cNvPicPr/>
          <p:nvPr/>
        </p:nvPicPr>
        <p:blipFill>
          <a:blip r:embed="rId2" cstate="print"/>
          <a:srcRect/>
          <a:stretch>
            <a:fillRect/>
          </a:stretch>
        </p:blipFill>
        <p:spPr bwMode="auto">
          <a:xfrm rot="20673798">
            <a:off x="285720" y="2500306"/>
            <a:ext cx="3786214" cy="1643074"/>
          </a:xfrm>
          <a:prstGeom prst="rect">
            <a:avLst/>
          </a:prstGeom>
          <a:noFill/>
          <a:ln w="9525">
            <a:noFill/>
            <a:miter lim="800000"/>
            <a:headEnd/>
            <a:tailEnd/>
          </a:ln>
        </p:spPr>
      </p:pic>
      <p:pic>
        <p:nvPicPr>
          <p:cNvPr id="17410" name="Picture 2" descr="http://www.electrogold.nl/media/catalog/product/cache/8/image/600x600/040ec09b1e35df139433887a97daa66f/d/i/digitale_schuifmaat.jpg"/>
          <p:cNvPicPr>
            <a:picLocks noChangeAspect="1" noChangeArrowheads="1"/>
          </p:cNvPicPr>
          <p:nvPr/>
        </p:nvPicPr>
        <p:blipFill>
          <a:blip r:embed="rId3" cstate="print"/>
          <a:srcRect/>
          <a:stretch>
            <a:fillRect/>
          </a:stretch>
        </p:blipFill>
        <p:spPr bwMode="auto">
          <a:xfrm rot="1186418">
            <a:off x="5143504" y="2143116"/>
            <a:ext cx="3476616" cy="1428750"/>
          </a:xfrm>
          <a:prstGeom prst="rect">
            <a:avLst/>
          </a:prstGeom>
          <a:noFill/>
        </p:spPr>
      </p:pic>
      <p:pic>
        <p:nvPicPr>
          <p:cNvPr id="6" name="Afbeelding 5">
            <a:extLst>
              <a:ext uri="{FF2B5EF4-FFF2-40B4-BE49-F238E27FC236}">
                <a16:creationId xmlns:a16="http://schemas.microsoft.com/office/drawing/2014/main" id="{2AA613C3-DFA5-478D-8D92-AF63A950A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51763"/>
            <a:ext cx="2088083" cy="431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Aflezen Nonius ( Schuifmaat)</a:t>
            </a:r>
          </a:p>
        </p:txBody>
      </p:sp>
      <p:sp>
        <p:nvSpPr>
          <p:cNvPr id="3" name="Tijdelijke aanduiding voor inhoud 2"/>
          <p:cNvSpPr>
            <a:spLocks noGrp="1"/>
          </p:cNvSpPr>
          <p:nvPr>
            <p:ph idx="1"/>
          </p:nvPr>
        </p:nvSpPr>
        <p:spPr/>
        <p:txBody>
          <a:bodyPr/>
          <a:lstStyle/>
          <a:p>
            <a:r>
              <a:rPr lang="nl-NL" u="sng" dirty="0"/>
              <a:t>Wat is het doel van deze les </a:t>
            </a:r>
            <a:endParaRPr lang="nl-NL" dirty="0"/>
          </a:p>
          <a:p>
            <a:r>
              <a:rPr lang="nl-NL" dirty="0"/>
              <a:t>Na deze les kun je met de schuifmaat verschillende maten meten(meten is weten).</a:t>
            </a:r>
          </a:p>
          <a:p>
            <a:r>
              <a:rPr lang="nl-NL" dirty="0"/>
              <a:t>Na deze les kun je de materie ook gebruiken op een freesbank of draaibank .</a:t>
            </a:r>
          </a:p>
          <a:p>
            <a:endParaRPr lang="nl-NL" dirty="0"/>
          </a:p>
          <a:p>
            <a:endParaRPr lang="nl-NL" dirty="0"/>
          </a:p>
        </p:txBody>
      </p:sp>
      <p:pic>
        <p:nvPicPr>
          <p:cNvPr id="4" name="Afbeelding 3">
            <a:extLst>
              <a:ext uri="{FF2B5EF4-FFF2-40B4-BE49-F238E27FC236}">
                <a16:creationId xmlns:a16="http://schemas.microsoft.com/office/drawing/2014/main" id="{6C76F880-CD3E-480D-A8C6-AA2D3156B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51763"/>
            <a:ext cx="2088083" cy="431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3">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linds(horizontal)">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3">
                                            <p:txEl>
                                              <p:pRg st="0" end="0"/>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1" end="1"/>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checkerboard(across)">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Aflezen Nonius ( Schuifmaat)</a:t>
            </a:r>
          </a:p>
        </p:txBody>
      </p:sp>
      <p:sp>
        <p:nvSpPr>
          <p:cNvPr id="3" name="Tijdelijke aanduiding voor inhoud 2"/>
          <p:cNvSpPr>
            <a:spLocks noGrp="1"/>
          </p:cNvSpPr>
          <p:nvPr>
            <p:ph idx="1"/>
          </p:nvPr>
        </p:nvSpPr>
        <p:spPr/>
        <p:txBody>
          <a:bodyPr>
            <a:normAutofit fontScale="70000" lnSpcReduction="20000"/>
          </a:bodyPr>
          <a:lstStyle/>
          <a:p>
            <a:r>
              <a:rPr lang="nl-NL" dirty="0"/>
              <a:t>Een </a:t>
            </a:r>
            <a:r>
              <a:rPr lang="nl-NL" b="1" dirty="0"/>
              <a:t>schuifmaat</a:t>
            </a:r>
            <a:r>
              <a:rPr lang="nl-NL" dirty="0"/>
              <a:t> is een </a:t>
            </a:r>
            <a:r>
              <a:rPr lang="nl-NL" dirty="0">
                <a:hlinkClick r:id="rId2" tooltip="Meetinstrument"/>
              </a:rPr>
              <a:t>meetinstrument</a:t>
            </a:r>
            <a:r>
              <a:rPr lang="nl-NL" dirty="0"/>
              <a:t> waarmee dikte, afstand of diepte kan worden gemeten met grotere nauwkeurigheid dan met een gewone </a:t>
            </a:r>
            <a:r>
              <a:rPr lang="nl-NL" dirty="0">
                <a:hlinkClick r:id="rId3" tooltip="Liniaal"/>
              </a:rPr>
              <a:t>liniaal</a:t>
            </a:r>
            <a:r>
              <a:rPr lang="nl-NL" dirty="0"/>
              <a:t> of meetlat mogelijk is, </a:t>
            </a:r>
            <a:r>
              <a:rPr lang="nl-NL" dirty="0" err="1"/>
              <a:t>nl</a:t>
            </a:r>
            <a:r>
              <a:rPr lang="nl-NL" dirty="0"/>
              <a:t> tot op 1/10 of 1/20 mm.</a:t>
            </a:r>
          </a:p>
          <a:p>
            <a:r>
              <a:rPr lang="nl-NL" dirty="0"/>
              <a:t>De schuifmaat bestaat uit een vast deel met maataanduiding, meestal in mm en inch, en een schuif waarop een </a:t>
            </a:r>
            <a:r>
              <a:rPr lang="nl-NL" dirty="0">
                <a:hlinkClick r:id="rId4" tooltip="Nonius"/>
              </a:rPr>
              <a:t>nonius</a:t>
            </a:r>
            <a:r>
              <a:rPr lang="nl-NL" dirty="0"/>
              <a:t> is aangebracht. Het vaste deel vormt met de schuif een bek.</a:t>
            </a:r>
          </a:p>
          <a:p>
            <a:r>
              <a:rPr lang="nl-NL" dirty="0"/>
              <a:t>Naast de "oude" schuifmaat die met een nonius moet worden afgelezen bestaan er ook schuifmaten met een </a:t>
            </a:r>
            <a:r>
              <a:rPr lang="nl-NL" dirty="0">
                <a:hlinkClick r:id="rId5" action="ppaction://hlinkfile" tooltip="Meetklok"/>
              </a:rPr>
              <a:t>meetklok</a:t>
            </a:r>
            <a:r>
              <a:rPr lang="nl-NL" dirty="0"/>
              <a:t> en met elektronische (digitale) aflezing. De afleesnauwkeurigheid wordt hierdoor nog verder vergroot.</a:t>
            </a:r>
          </a:p>
          <a:p>
            <a:r>
              <a:rPr lang="nl-NL" dirty="0"/>
              <a:t>Voor nauwkeuriger metingen kan een </a:t>
            </a:r>
            <a:r>
              <a:rPr lang="nl-NL" dirty="0">
                <a:hlinkClick r:id="rId6" tooltip="Micrometer (instrument)"/>
              </a:rPr>
              <a:t>micrometer</a:t>
            </a:r>
            <a:r>
              <a:rPr lang="nl-NL" dirty="0"/>
              <a:t> worden gebruikt, terwijl voor bepaalde toepassingen ook </a:t>
            </a:r>
            <a:r>
              <a:rPr lang="nl-NL" dirty="0">
                <a:hlinkClick r:id="rId7" tooltip="Voelermaat"/>
              </a:rPr>
              <a:t>voelermaten</a:t>
            </a:r>
            <a:r>
              <a:rPr lang="nl-NL" dirty="0"/>
              <a:t> en </a:t>
            </a:r>
            <a:r>
              <a:rPr lang="nl-NL" dirty="0">
                <a:hlinkClick r:id="rId8" tooltip="Kaliber"/>
              </a:rPr>
              <a:t>kalibers</a:t>
            </a:r>
            <a:r>
              <a:rPr lang="nl-NL" dirty="0"/>
              <a:t> bestaan.</a:t>
            </a:r>
          </a:p>
          <a:p>
            <a:endParaRPr lang="nl-NL" dirty="0"/>
          </a:p>
        </p:txBody>
      </p:sp>
      <p:pic>
        <p:nvPicPr>
          <p:cNvPr id="4" name="Afbeelding 3">
            <a:extLst>
              <a:ext uri="{FF2B5EF4-FFF2-40B4-BE49-F238E27FC236}">
                <a16:creationId xmlns:a16="http://schemas.microsoft.com/office/drawing/2014/main" id="{18AECA6C-A2FF-4DDA-94B3-F365A3D80B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6256" y="151763"/>
            <a:ext cx="2088083" cy="4313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Aflezen Nonius ( Schuifmaat)</a:t>
            </a:r>
          </a:p>
        </p:txBody>
      </p:sp>
      <p:sp>
        <p:nvSpPr>
          <p:cNvPr id="3" name="Tijdelijke aanduiding voor inhoud 2"/>
          <p:cNvSpPr>
            <a:spLocks noGrp="1"/>
          </p:cNvSpPr>
          <p:nvPr>
            <p:ph idx="1"/>
          </p:nvPr>
        </p:nvSpPr>
        <p:spPr/>
        <p:txBody>
          <a:bodyPr/>
          <a:lstStyle/>
          <a:p>
            <a:r>
              <a:rPr lang="nl-NL" dirty="0"/>
              <a:t>Enkele voorbeelden van een:</a:t>
            </a:r>
          </a:p>
          <a:p>
            <a:endParaRPr lang="nl-NL" dirty="0"/>
          </a:p>
        </p:txBody>
      </p:sp>
      <p:pic>
        <p:nvPicPr>
          <p:cNvPr id="4" name="Afbeelding 3" descr="Micrometer.jpg"/>
          <p:cNvPicPr>
            <a:picLocks noChangeAspect="1"/>
          </p:cNvPicPr>
          <p:nvPr/>
        </p:nvPicPr>
        <p:blipFill>
          <a:blip r:embed="rId2" cstate="print"/>
          <a:stretch>
            <a:fillRect/>
          </a:stretch>
        </p:blipFill>
        <p:spPr>
          <a:xfrm rot="20507338">
            <a:off x="500033" y="3000372"/>
            <a:ext cx="1905013" cy="1428760"/>
          </a:xfrm>
          <a:prstGeom prst="rect">
            <a:avLst/>
          </a:prstGeom>
        </p:spPr>
      </p:pic>
      <p:pic>
        <p:nvPicPr>
          <p:cNvPr id="5" name="Afbeelding 4" descr="gladdekalibers.bmp"/>
          <p:cNvPicPr>
            <a:picLocks noChangeAspect="1"/>
          </p:cNvPicPr>
          <p:nvPr/>
        </p:nvPicPr>
        <p:blipFill>
          <a:blip r:embed="rId3" cstate="print"/>
          <a:stretch>
            <a:fillRect/>
          </a:stretch>
        </p:blipFill>
        <p:spPr>
          <a:xfrm>
            <a:off x="6072198" y="2214554"/>
            <a:ext cx="2276479" cy="2309812"/>
          </a:xfrm>
          <a:prstGeom prst="rect">
            <a:avLst/>
          </a:prstGeom>
        </p:spPr>
      </p:pic>
      <p:sp>
        <p:nvSpPr>
          <p:cNvPr id="6" name="Tekstvak 5"/>
          <p:cNvSpPr txBox="1"/>
          <p:nvPr/>
        </p:nvSpPr>
        <p:spPr>
          <a:xfrm>
            <a:off x="428596" y="4071942"/>
            <a:ext cx="1857388" cy="369332"/>
          </a:xfrm>
          <a:prstGeom prst="rect">
            <a:avLst/>
          </a:prstGeom>
          <a:noFill/>
        </p:spPr>
        <p:txBody>
          <a:bodyPr wrap="square" rtlCol="0">
            <a:spAutoFit/>
          </a:bodyPr>
          <a:lstStyle/>
          <a:p>
            <a:r>
              <a:rPr lang="nl-NL" dirty="0"/>
              <a:t>Micrometer</a:t>
            </a:r>
          </a:p>
        </p:txBody>
      </p:sp>
      <p:sp>
        <p:nvSpPr>
          <p:cNvPr id="7" name="Tekstvak 6"/>
          <p:cNvSpPr txBox="1"/>
          <p:nvPr/>
        </p:nvSpPr>
        <p:spPr>
          <a:xfrm>
            <a:off x="6072198" y="4572008"/>
            <a:ext cx="2786082" cy="369332"/>
          </a:xfrm>
          <a:prstGeom prst="rect">
            <a:avLst/>
          </a:prstGeom>
          <a:noFill/>
        </p:spPr>
        <p:txBody>
          <a:bodyPr wrap="square" rtlCol="0">
            <a:spAutoFit/>
          </a:bodyPr>
          <a:lstStyle/>
          <a:p>
            <a:r>
              <a:rPr lang="nl-NL" dirty="0" err="1"/>
              <a:t>Kalibris</a:t>
            </a:r>
            <a:endParaRPr lang="nl-NL" dirty="0"/>
          </a:p>
        </p:txBody>
      </p:sp>
      <p:pic>
        <p:nvPicPr>
          <p:cNvPr id="9" name="Afbeelding 8" descr="Voeler maten.jpg"/>
          <p:cNvPicPr>
            <a:picLocks noChangeAspect="1"/>
          </p:cNvPicPr>
          <p:nvPr/>
        </p:nvPicPr>
        <p:blipFill>
          <a:blip r:embed="rId4" cstate="print"/>
          <a:stretch>
            <a:fillRect/>
          </a:stretch>
        </p:blipFill>
        <p:spPr>
          <a:xfrm>
            <a:off x="2857488" y="2357430"/>
            <a:ext cx="1643074" cy="1089381"/>
          </a:xfrm>
          <a:prstGeom prst="rect">
            <a:avLst/>
          </a:prstGeom>
        </p:spPr>
      </p:pic>
      <p:sp>
        <p:nvSpPr>
          <p:cNvPr id="10" name="Tekstvak 9"/>
          <p:cNvSpPr txBox="1"/>
          <p:nvPr/>
        </p:nvSpPr>
        <p:spPr>
          <a:xfrm>
            <a:off x="2786050" y="3571876"/>
            <a:ext cx="1714512" cy="369332"/>
          </a:xfrm>
          <a:prstGeom prst="rect">
            <a:avLst/>
          </a:prstGeom>
          <a:noFill/>
        </p:spPr>
        <p:txBody>
          <a:bodyPr wrap="square" rtlCol="0">
            <a:spAutoFit/>
          </a:bodyPr>
          <a:lstStyle/>
          <a:p>
            <a:r>
              <a:rPr lang="nl-NL" dirty="0"/>
              <a:t>Voeler maten</a:t>
            </a:r>
          </a:p>
        </p:txBody>
      </p:sp>
      <p:pic>
        <p:nvPicPr>
          <p:cNvPr id="11" name="Afbeelding 10" descr="Schuifmaat met leesklok.jpg"/>
          <p:cNvPicPr>
            <a:picLocks noChangeAspect="1"/>
          </p:cNvPicPr>
          <p:nvPr/>
        </p:nvPicPr>
        <p:blipFill>
          <a:blip r:embed="rId5" cstate="print"/>
          <a:stretch>
            <a:fillRect/>
          </a:stretch>
        </p:blipFill>
        <p:spPr>
          <a:xfrm>
            <a:off x="2857488" y="4214818"/>
            <a:ext cx="2571768" cy="2571768"/>
          </a:xfrm>
          <a:prstGeom prst="rect">
            <a:avLst/>
          </a:prstGeom>
        </p:spPr>
      </p:pic>
      <p:sp>
        <p:nvSpPr>
          <p:cNvPr id="12" name="Tekstvak 11"/>
          <p:cNvSpPr txBox="1"/>
          <p:nvPr/>
        </p:nvSpPr>
        <p:spPr>
          <a:xfrm>
            <a:off x="2857488" y="4786322"/>
            <a:ext cx="2286016" cy="369332"/>
          </a:xfrm>
          <a:prstGeom prst="rect">
            <a:avLst/>
          </a:prstGeom>
          <a:noFill/>
        </p:spPr>
        <p:txBody>
          <a:bodyPr wrap="square" rtlCol="0">
            <a:spAutoFit/>
          </a:bodyPr>
          <a:lstStyle/>
          <a:p>
            <a:r>
              <a:rPr lang="nl-NL" dirty="0"/>
              <a:t>Met afleesklok</a:t>
            </a:r>
          </a:p>
        </p:txBody>
      </p:sp>
      <p:pic>
        <p:nvPicPr>
          <p:cNvPr id="13" name="Afbeelding 12">
            <a:extLst>
              <a:ext uri="{FF2B5EF4-FFF2-40B4-BE49-F238E27FC236}">
                <a16:creationId xmlns:a16="http://schemas.microsoft.com/office/drawing/2014/main" id="{4575B1EB-12F3-4686-8C51-A02E0DE88D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151763"/>
            <a:ext cx="2088083" cy="4313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Aflezen Nonius ( Schuifmaat)</a:t>
            </a:r>
          </a:p>
        </p:txBody>
      </p:sp>
      <p:pic>
        <p:nvPicPr>
          <p:cNvPr id="4" name="Tijdelijke aanduiding voor inhoud 3" descr="Schuifmaat.jpg"/>
          <p:cNvPicPr>
            <a:picLocks noGrp="1" noChangeAspect="1"/>
          </p:cNvPicPr>
          <p:nvPr>
            <p:ph idx="1"/>
          </p:nvPr>
        </p:nvPicPr>
        <p:blipFill>
          <a:blip r:embed="rId2" cstate="print"/>
          <a:stretch>
            <a:fillRect/>
          </a:stretch>
        </p:blipFill>
        <p:spPr>
          <a:xfrm rot="1638905">
            <a:off x="6378678" y="3914975"/>
            <a:ext cx="2154450" cy="1431058"/>
          </a:xfrm>
        </p:spPr>
      </p:pic>
      <p:sp>
        <p:nvSpPr>
          <p:cNvPr id="7" name="Tekstvak 6"/>
          <p:cNvSpPr txBox="1"/>
          <p:nvPr/>
        </p:nvSpPr>
        <p:spPr>
          <a:xfrm>
            <a:off x="357158" y="1643050"/>
            <a:ext cx="7429552" cy="4955203"/>
          </a:xfrm>
          <a:prstGeom prst="rect">
            <a:avLst/>
          </a:prstGeom>
          <a:noFill/>
        </p:spPr>
        <p:txBody>
          <a:bodyPr wrap="square" rtlCol="0">
            <a:spAutoFit/>
          </a:bodyPr>
          <a:lstStyle/>
          <a:p>
            <a:r>
              <a:rPr lang="nl-NL" sz="1600" i="1" dirty="0">
                <a:latin typeface="Aparajita" pitchFamily="34" charset="0"/>
                <a:cs typeface="Aparajita" pitchFamily="34" charset="0"/>
              </a:rPr>
              <a:t>De Schuifmaat</a:t>
            </a:r>
            <a:endParaRPr lang="nl-NL" sz="1600" dirty="0">
              <a:latin typeface="Aparajita" pitchFamily="34" charset="0"/>
              <a:cs typeface="Aparajita" pitchFamily="34" charset="0"/>
            </a:endParaRPr>
          </a:p>
          <a:p>
            <a:r>
              <a:rPr lang="nl-NL" sz="1600" dirty="0">
                <a:latin typeface="Aparajita" pitchFamily="34" charset="0"/>
                <a:cs typeface="Aparajita" pitchFamily="34" charset="0"/>
              </a:rPr>
              <a:t>De schuifmaat is een precisie-instrument gemaakt van roestvast gereedschapsstaal. Op het schuivende gedeelte zit de </a:t>
            </a:r>
            <a:r>
              <a:rPr lang="nl-NL" sz="1600" b="1" dirty="0">
                <a:latin typeface="Aparajita" pitchFamily="34" charset="0"/>
                <a:cs typeface="Aparajita" pitchFamily="34" charset="0"/>
              </a:rPr>
              <a:t>NONIUS</a:t>
            </a:r>
            <a:r>
              <a:rPr lang="nl-NL" sz="1600" dirty="0">
                <a:latin typeface="Aparajita" pitchFamily="34" charset="0"/>
                <a:cs typeface="Aparajita" pitchFamily="34" charset="0"/>
              </a:rPr>
              <a:t> waarmee we de maat zeer nauwkeurig kunnen aflezen. Dit kan in tienden van millimeters. Gebruik de schuifmaat alleen om te meten</a:t>
            </a:r>
            <a:br>
              <a:rPr lang="nl-NL" sz="1600" dirty="0">
                <a:latin typeface="Aparajita" pitchFamily="34" charset="0"/>
                <a:cs typeface="Aparajita" pitchFamily="34" charset="0"/>
              </a:rPr>
            </a:br>
            <a:endParaRPr lang="nl-NL" sz="1600" dirty="0">
              <a:latin typeface="Aparajita" pitchFamily="34" charset="0"/>
              <a:cs typeface="Aparajita" pitchFamily="34" charset="0"/>
            </a:endParaRPr>
          </a:p>
          <a:p>
            <a:r>
              <a:rPr lang="nl-NL" sz="1600" dirty="0">
                <a:latin typeface="Aparajita" pitchFamily="34" charset="0"/>
                <a:cs typeface="Aparajita" pitchFamily="34" charset="0"/>
              </a:rPr>
              <a:t>De meeste schuifmaten zijn 150 mm lang, maar in bijna elke werkplaats is er ook een langere aanwezig voor de grotere lengten.</a:t>
            </a:r>
          </a:p>
          <a:p>
            <a:r>
              <a:rPr lang="nl-NL" sz="1600" u="sng" dirty="0">
                <a:latin typeface="Aparajita" pitchFamily="34" charset="0"/>
                <a:cs typeface="Aparajita" pitchFamily="34" charset="0"/>
              </a:rPr>
              <a:t>Het meten met de schuifmaat en wat je nooit moet doen met de schuifmaat.</a:t>
            </a:r>
            <a:endParaRPr lang="nl-NL" sz="1600" dirty="0">
              <a:latin typeface="Aparajita" pitchFamily="34" charset="0"/>
              <a:cs typeface="Aparajita" pitchFamily="34" charset="0"/>
            </a:endParaRPr>
          </a:p>
          <a:p>
            <a:r>
              <a:rPr lang="nl-NL" sz="1600" b="1" dirty="0">
                <a:latin typeface="Aparajita" pitchFamily="34" charset="0"/>
                <a:cs typeface="Aparajita" pitchFamily="34" charset="0"/>
              </a:rPr>
              <a:t>1</a:t>
            </a:r>
            <a:r>
              <a:rPr lang="nl-NL" sz="1600" dirty="0">
                <a:latin typeface="Aparajita" pitchFamily="34" charset="0"/>
                <a:cs typeface="Aparajita" pitchFamily="34" charset="0"/>
              </a:rPr>
              <a:t> Tijdens het meten de bekken niet te vast op het werkstuk drukken ,hierdoor</a:t>
            </a:r>
            <a:br>
              <a:rPr lang="nl-NL" sz="1600" dirty="0">
                <a:latin typeface="Aparajita" pitchFamily="34" charset="0"/>
                <a:cs typeface="Aparajita" pitchFamily="34" charset="0"/>
              </a:rPr>
            </a:br>
            <a:r>
              <a:rPr lang="nl-NL" sz="1600" dirty="0">
                <a:latin typeface="Aparajita" pitchFamily="34" charset="0"/>
                <a:cs typeface="Aparajita" pitchFamily="34" charset="0"/>
              </a:rPr>
              <a:t>ontstaan meetfouten.</a:t>
            </a:r>
          </a:p>
          <a:p>
            <a:r>
              <a:rPr lang="nl-NL" sz="1600" b="1" dirty="0">
                <a:latin typeface="Aparajita" pitchFamily="34" charset="0"/>
                <a:cs typeface="Aparajita" pitchFamily="34" charset="0"/>
              </a:rPr>
              <a:t>2</a:t>
            </a:r>
            <a:r>
              <a:rPr lang="nl-NL" sz="1600" dirty="0">
                <a:latin typeface="Aparajita" pitchFamily="34" charset="0"/>
                <a:cs typeface="Aparajita" pitchFamily="34" charset="0"/>
              </a:rPr>
              <a:t> Let op dat de bramen van het werkstuk, tussen en in de uitsparingen van de </a:t>
            </a:r>
            <a:br>
              <a:rPr lang="nl-NL" sz="1600" dirty="0">
                <a:latin typeface="Aparajita" pitchFamily="34" charset="0"/>
                <a:cs typeface="Aparajita" pitchFamily="34" charset="0"/>
              </a:rPr>
            </a:br>
            <a:r>
              <a:rPr lang="nl-NL" sz="1600" dirty="0">
                <a:latin typeface="Aparajita" pitchFamily="34" charset="0"/>
                <a:cs typeface="Aparajita" pitchFamily="34" charset="0"/>
              </a:rPr>
              <a:t>bekken vallen</a:t>
            </a:r>
          </a:p>
          <a:p>
            <a:r>
              <a:rPr lang="nl-NL" sz="1600" b="1" dirty="0">
                <a:latin typeface="Aparajita" pitchFamily="34" charset="0"/>
                <a:cs typeface="Aparajita" pitchFamily="34" charset="0"/>
              </a:rPr>
              <a:t>3</a:t>
            </a:r>
            <a:r>
              <a:rPr lang="nl-NL" sz="1600" dirty="0">
                <a:latin typeface="Aparajita" pitchFamily="34" charset="0"/>
                <a:cs typeface="Aparajita" pitchFamily="34" charset="0"/>
              </a:rPr>
              <a:t> De binnen – of buitenbekken van de schuifmaat niet gebruiken om er lijnen mee</a:t>
            </a:r>
            <a:br>
              <a:rPr lang="nl-NL" sz="1600" dirty="0">
                <a:latin typeface="Aparajita" pitchFamily="34" charset="0"/>
                <a:cs typeface="Aparajita" pitchFamily="34" charset="0"/>
              </a:rPr>
            </a:br>
            <a:r>
              <a:rPr lang="nl-NL" sz="1600" dirty="0">
                <a:latin typeface="Aparajita" pitchFamily="34" charset="0"/>
                <a:cs typeface="Aparajita" pitchFamily="34" charset="0"/>
              </a:rPr>
              <a:t>te krassen.</a:t>
            </a:r>
          </a:p>
          <a:p>
            <a:r>
              <a:rPr lang="nl-NL" sz="1600" b="1" dirty="0">
                <a:latin typeface="Aparajita" pitchFamily="34" charset="0"/>
                <a:cs typeface="Aparajita" pitchFamily="34" charset="0"/>
              </a:rPr>
              <a:t>4</a:t>
            </a:r>
            <a:r>
              <a:rPr lang="nl-NL" sz="1600" dirty="0">
                <a:latin typeface="Aparajita" pitchFamily="34" charset="0"/>
                <a:cs typeface="Aparajita" pitchFamily="34" charset="0"/>
              </a:rPr>
              <a:t> Bij het meten van het werkstuk trek je de schuifmaat eerst open, dan op je werk-</a:t>
            </a:r>
            <a:br>
              <a:rPr lang="nl-NL" sz="1600" dirty="0">
                <a:latin typeface="Aparajita" pitchFamily="34" charset="0"/>
                <a:cs typeface="Aparajita" pitchFamily="34" charset="0"/>
              </a:rPr>
            </a:br>
            <a:r>
              <a:rPr lang="nl-NL" sz="1600" dirty="0">
                <a:latin typeface="Aparajita" pitchFamily="34" charset="0"/>
                <a:cs typeface="Aparajita" pitchFamily="34" charset="0"/>
              </a:rPr>
              <a:t>stuk zetten. Dicht schuiven, Aflezen en dan pas weer open maken.</a:t>
            </a:r>
            <a:br>
              <a:rPr lang="nl-NL" sz="1600" dirty="0">
                <a:latin typeface="Aparajita" pitchFamily="34" charset="0"/>
                <a:cs typeface="Aparajita" pitchFamily="34" charset="0"/>
              </a:rPr>
            </a:br>
            <a:r>
              <a:rPr lang="nl-NL" sz="1600" dirty="0">
                <a:latin typeface="Aparajita" pitchFamily="34" charset="0"/>
                <a:cs typeface="Aparajita" pitchFamily="34" charset="0"/>
              </a:rPr>
              <a:t>( Hierdoor wordt de slijtage van de nonius beperkt.) </a:t>
            </a:r>
          </a:p>
          <a:p>
            <a:r>
              <a:rPr lang="nl-NL" sz="1600" b="1" dirty="0">
                <a:latin typeface="Aparajita" pitchFamily="34" charset="0"/>
                <a:cs typeface="Aparajita" pitchFamily="34" charset="0"/>
              </a:rPr>
              <a:t>5 </a:t>
            </a:r>
            <a:r>
              <a:rPr lang="nl-NL" sz="1600" dirty="0">
                <a:latin typeface="Aparajita" pitchFamily="34" charset="0"/>
                <a:cs typeface="Aparajita" pitchFamily="34" charset="0"/>
              </a:rPr>
              <a:t>Nooit aan een draaiend werkstuk meten.</a:t>
            </a:r>
          </a:p>
          <a:p>
            <a:br>
              <a:rPr lang="nl-NL" sz="1400" u="sng" dirty="0">
                <a:latin typeface="Aparajita" pitchFamily="34" charset="0"/>
                <a:cs typeface="Aparajita" pitchFamily="34" charset="0"/>
              </a:rPr>
            </a:br>
            <a:endParaRPr lang="nl-NL" sz="1400" dirty="0">
              <a:latin typeface="Aparajita" pitchFamily="34" charset="0"/>
              <a:cs typeface="Aparajita" pitchFamily="34" charset="0"/>
            </a:endParaRPr>
          </a:p>
        </p:txBody>
      </p:sp>
      <p:pic>
        <p:nvPicPr>
          <p:cNvPr id="5" name="Afbeelding 4">
            <a:extLst>
              <a:ext uri="{FF2B5EF4-FFF2-40B4-BE49-F238E27FC236}">
                <a16:creationId xmlns:a16="http://schemas.microsoft.com/office/drawing/2014/main" id="{6A6A5367-A12D-44F5-A6A6-2A97ACBC5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51763"/>
            <a:ext cx="2088083" cy="4313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Aflezen Nonius ( Schuifmaat)</a:t>
            </a:r>
          </a:p>
        </p:txBody>
      </p:sp>
      <p:pic>
        <p:nvPicPr>
          <p:cNvPr id="4" name="Tijdelijke aanduiding voor inhoud 3" descr="Vernier-schaalverdeling (0,0 tot 1,0 in stapjes van 0,1) - Opgelet: hier 19/20-verdeling">
            <a:hlinkClick r:id="rId2" tooltip="&quot;Vernier-schaalverdeling (0,0 tot 1,0 in stapjes van 0,1) - Opgelet: hier 19/20-verdeling&quot;"/>
          </p:cNvPr>
          <p:cNvPicPr>
            <a:picLocks noGrp="1"/>
          </p:cNvPicPr>
          <p:nvPr>
            <p:ph idx="1"/>
          </p:nvPr>
        </p:nvPicPr>
        <p:blipFill>
          <a:blip r:embed="rId3" cstate="print"/>
          <a:srcRect/>
          <a:stretch>
            <a:fillRect/>
          </a:stretch>
        </p:blipFill>
        <p:spPr bwMode="auto">
          <a:xfrm>
            <a:off x="571472" y="1500174"/>
            <a:ext cx="4991100" cy="1357322"/>
          </a:xfrm>
          <a:prstGeom prst="rect">
            <a:avLst/>
          </a:prstGeom>
          <a:noFill/>
          <a:ln w="9525">
            <a:noFill/>
            <a:miter lim="800000"/>
            <a:headEnd/>
            <a:tailEnd/>
          </a:ln>
        </p:spPr>
      </p:pic>
      <p:pic>
        <p:nvPicPr>
          <p:cNvPr id="6" name="Afbeelding 5" descr="Vernier 1op20-13.png">
            <a:hlinkClick r:id="rId4"/>
          </p:cNvPr>
          <p:cNvPicPr/>
          <p:nvPr/>
        </p:nvPicPr>
        <p:blipFill>
          <a:blip r:embed="rId5" cstate="print"/>
          <a:srcRect/>
          <a:stretch>
            <a:fillRect/>
          </a:stretch>
        </p:blipFill>
        <p:spPr bwMode="auto">
          <a:xfrm>
            <a:off x="4357686" y="5643578"/>
            <a:ext cx="4627880" cy="847090"/>
          </a:xfrm>
          <a:prstGeom prst="rect">
            <a:avLst/>
          </a:prstGeom>
          <a:noFill/>
          <a:ln w="9525">
            <a:noFill/>
            <a:miter lim="800000"/>
            <a:headEnd/>
            <a:tailEnd/>
          </a:ln>
        </p:spPr>
      </p:pic>
      <p:sp>
        <p:nvSpPr>
          <p:cNvPr id="7" name="Rechthoek 6"/>
          <p:cNvSpPr/>
          <p:nvPr/>
        </p:nvSpPr>
        <p:spPr>
          <a:xfrm>
            <a:off x="0" y="2928934"/>
            <a:ext cx="4572000" cy="2308324"/>
          </a:xfrm>
          <a:prstGeom prst="rect">
            <a:avLst/>
          </a:prstGeom>
        </p:spPr>
        <p:txBody>
          <a:bodyPr>
            <a:spAutoFit/>
          </a:bodyPr>
          <a:lstStyle/>
          <a:p>
            <a:r>
              <a:rPr lang="nl-NL" dirty="0"/>
              <a:t>In gesloten toestand wijst de maat 0 aan; beweegt men de schuif dan gaat aan 1 kant een bek open voor het meten van buitenmaten, aan de andere kant twee uitsteeksels voor het meten van binnenmaten en aan het uiteinde komt een staaf tevoorschijn waarmee de diepte van gaten kan worden gemeten.</a:t>
            </a:r>
          </a:p>
        </p:txBody>
      </p:sp>
      <p:sp>
        <p:nvSpPr>
          <p:cNvPr id="8" name="Rechthoek 7"/>
          <p:cNvSpPr/>
          <p:nvPr/>
        </p:nvSpPr>
        <p:spPr>
          <a:xfrm>
            <a:off x="4572000" y="4286256"/>
            <a:ext cx="4572000" cy="1477328"/>
          </a:xfrm>
          <a:prstGeom prst="rect">
            <a:avLst/>
          </a:prstGeom>
        </p:spPr>
        <p:txBody>
          <a:bodyPr>
            <a:spAutoFit/>
          </a:bodyPr>
          <a:lstStyle/>
          <a:p>
            <a:r>
              <a:rPr lang="nl-NL" dirty="0"/>
              <a:t>Na het aanleggen van de maat op de te meten plaats schuift men de schuif dicht tot hij tegen het te meten materiaal aankomt, waarna de lengte, dikte of diepte op de nonius kan worden afgelezen.</a:t>
            </a:r>
          </a:p>
        </p:txBody>
      </p:sp>
      <p:pic>
        <p:nvPicPr>
          <p:cNvPr id="9" name="Afbeelding 8">
            <a:extLst>
              <a:ext uri="{FF2B5EF4-FFF2-40B4-BE49-F238E27FC236}">
                <a16:creationId xmlns:a16="http://schemas.microsoft.com/office/drawing/2014/main" id="{9A105C6A-138B-4AD6-9CB4-95F2633A16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151763"/>
            <a:ext cx="2088083" cy="431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Aflezen Nonius ( Schuifmaat)</a:t>
            </a:r>
          </a:p>
        </p:txBody>
      </p:sp>
      <p:sp>
        <p:nvSpPr>
          <p:cNvPr id="3" name="Tijdelijke aanduiding voor inhoud 2"/>
          <p:cNvSpPr>
            <a:spLocks noGrp="1"/>
          </p:cNvSpPr>
          <p:nvPr>
            <p:ph idx="1"/>
          </p:nvPr>
        </p:nvSpPr>
        <p:spPr/>
        <p:txBody>
          <a:bodyPr/>
          <a:lstStyle/>
          <a:p>
            <a:r>
              <a:rPr lang="nl-NL" dirty="0">
                <a:hlinkClick r:id="rId2"/>
              </a:rPr>
              <a:t>http://youtu.be/5jm5EnxC75I</a:t>
            </a:r>
            <a:endParaRPr lang="nl-NL" dirty="0"/>
          </a:p>
          <a:p>
            <a:r>
              <a:rPr lang="nl-NL" dirty="0">
                <a:hlinkClick r:id="rId3"/>
              </a:rPr>
              <a:t>http://youtu.be/qv_0oACoAIQ</a:t>
            </a:r>
            <a:endParaRPr lang="nl-NL" dirty="0"/>
          </a:p>
        </p:txBody>
      </p:sp>
      <p:pic>
        <p:nvPicPr>
          <p:cNvPr id="4" name="Afbeelding 3">
            <a:extLst>
              <a:ext uri="{FF2B5EF4-FFF2-40B4-BE49-F238E27FC236}">
                <a16:creationId xmlns:a16="http://schemas.microsoft.com/office/drawing/2014/main" id="{F3ED619A-A52A-4AA8-BD9D-C0C4BC633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51763"/>
            <a:ext cx="2088083" cy="4313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Aflezen Nonius ( Schuifmaat)</a:t>
            </a:r>
          </a:p>
        </p:txBody>
      </p:sp>
      <p:pic>
        <p:nvPicPr>
          <p:cNvPr id="4" name="Tijdelijke aanduiding voor inhoud 3" descr="schuifmaat 2.jpg"/>
          <p:cNvPicPr>
            <a:picLocks noGrp="1" noChangeAspect="1"/>
          </p:cNvPicPr>
          <p:nvPr>
            <p:ph idx="1"/>
          </p:nvPr>
        </p:nvPicPr>
        <p:blipFill>
          <a:blip r:embed="rId2" cstate="print"/>
          <a:stretch>
            <a:fillRect/>
          </a:stretch>
        </p:blipFill>
        <p:spPr>
          <a:xfrm>
            <a:off x="6718784" y="5143512"/>
            <a:ext cx="1894995" cy="1417630"/>
          </a:xfrm>
        </p:spPr>
      </p:pic>
      <p:sp>
        <p:nvSpPr>
          <p:cNvPr id="5" name="Tekstvak 4"/>
          <p:cNvSpPr txBox="1"/>
          <p:nvPr/>
        </p:nvSpPr>
        <p:spPr>
          <a:xfrm>
            <a:off x="1071538" y="2285992"/>
            <a:ext cx="6929486" cy="923330"/>
          </a:xfrm>
          <a:prstGeom prst="rect">
            <a:avLst/>
          </a:prstGeom>
          <a:noFill/>
        </p:spPr>
        <p:txBody>
          <a:bodyPr wrap="square" rtlCol="0">
            <a:spAutoFit/>
          </a:bodyPr>
          <a:lstStyle/>
          <a:p>
            <a:r>
              <a:rPr lang="nl-NL" dirty="0"/>
              <a:t>Hoe heb je de les ervaren?</a:t>
            </a:r>
          </a:p>
          <a:p>
            <a:endParaRPr lang="nl-NL" dirty="0"/>
          </a:p>
          <a:p>
            <a:r>
              <a:rPr lang="nl-NL" dirty="0"/>
              <a:t>Kun je er iets mee in de praktijk ?</a:t>
            </a:r>
          </a:p>
        </p:txBody>
      </p:sp>
      <p:sp>
        <p:nvSpPr>
          <p:cNvPr id="6" name="Tekstvak 5"/>
          <p:cNvSpPr txBox="1"/>
          <p:nvPr/>
        </p:nvSpPr>
        <p:spPr>
          <a:xfrm>
            <a:off x="1071538" y="4000504"/>
            <a:ext cx="5000660" cy="369332"/>
          </a:xfrm>
          <a:prstGeom prst="rect">
            <a:avLst/>
          </a:prstGeom>
          <a:noFill/>
        </p:spPr>
        <p:txBody>
          <a:bodyPr wrap="square" rtlCol="0">
            <a:spAutoFit/>
          </a:bodyPr>
          <a:lstStyle/>
          <a:p>
            <a:r>
              <a:rPr lang="nl-NL" dirty="0"/>
              <a:t>Dan nu een SO</a:t>
            </a:r>
          </a:p>
        </p:txBody>
      </p:sp>
      <p:pic>
        <p:nvPicPr>
          <p:cNvPr id="7" name="Afbeelding 6">
            <a:extLst>
              <a:ext uri="{FF2B5EF4-FFF2-40B4-BE49-F238E27FC236}">
                <a16:creationId xmlns:a16="http://schemas.microsoft.com/office/drawing/2014/main" id="{AC3CCDC1-7CF7-4838-937B-9820BA6A8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51763"/>
            <a:ext cx="2088083" cy="431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checkerboard(across)">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819</TotalTime>
  <Words>393</Words>
  <Application>Microsoft Office PowerPoint</Application>
  <PresentationFormat>Diavoorstelling (4:3)</PresentationFormat>
  <Paragraphs>39</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Aparajita</vt:lpstr>
      <vt:lpstr>Arial</vt:lpstr>
      <vt:lpstr>Corbel</vt:lpstr>
      <vt:lpstr>Wingdings</vt:lpstr>
      <vt:lpstr>Wingdings 2</vt:lpstr>
      <vt:lpstr>Wingdings 3</vt:lpstr>
      <vt:lpstr>Module</vt:lpstr>
      <vt:lpstr>Aflezen Nonius ( Schuifmaat)</vt:lpstr>
      <vt:lpstr>Aflezen Nonius ( Schuifmaat)</vt:lpstr>
      <vt:lpstr>Aflezen Nonius ( Schuifmaat)</vt:lpstr>
      <vt:lpstr>Aflezen Nonius ( Schuifmaat)</vt:lpstr>
      <vt:lpstr>Aflezen Nonius ( Schuifmaat)</vt:lpstr>
      <vt:lpstr>Aflezen Nonius ( Schuifmaat)</vt:lpstr>
      <vt:lpstr>Aflezen Nonius ( Schuifmaat)</vt:lpstr>
      <vt:lpstr>Aflezen Nonius ( Schuifmaat)</vt:lpstr>
    </vt:vector>
  </TitlesOfParts>
  <Company>Fivelcollege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Aflezen Nonius ( Schuifmaat)</dc:title>
  <dc:creator>b.buistfrutfrut</dc:creator>
  <cp:lastModifiedBy>heiko kuper</cp:lastModifiedBy>
  <cp:revision>69</cp:revision>
  <dcterms:created xsi:type="dcterms:W3CDTF">2012-05-29T07:30:54Z</dcterms:created>
  <dcterms:modified xsi:type="dcterms:W3CDTF">2019-10-06T08:44:44Z</dcterms:modified>
</cp:coreProperties>
</file>